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2" r:id="rId4"/>
    <p:sldId id="271" r:id="rId5"/>
    <p:sldId id="288" r:id="rId6"/>
    <p:sldId id="276" r:id="rId7"/>
    <p:sldId id="275" r:id="rId8"/>
    <p:sldId id="280" r:id="rId9"/>
    <p:sldId id="279" r:id="rId10"/>
    <p:sldId id="285" r:id="rId11"/>
    <p:sldId id="281" r:id="rId12"/>
    <p:sldId id="283" r:id="rId13"/>
    <p:sldId id="265" r:id="rId14"/>
    <p:sldId id="274" r:id="rId15"/>
    <p:sldId id="273" r:id="rId16"/>
    <p:sldId id="277" r:id="rId17"/>
    <p:sldId id="278" r:id="rId18"/>
    <p:sldId id="284" r:id="rId19"/>
    <p:sldId id="287" r:id="rId20"/>
    <p:sldId id="268" r:id="rId21"/>
    <p:sldId id="286" r:id="rId22"/>
    <p:sldId id="261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1341"/>
    <a:srgbClr val="B4A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A5EA8-B91C-43DB-97C5-0A03C8E50654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DA909-E981-48D2-BC73-23A4D14DC07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618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DA909-E981-48D2-BC73-23A4D14DC073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60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D3AB-630B-4205-9559-99592EB16A49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457F-B1E7-4E83-B9F5-1F8142BB9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D3AB-630B-4205-9559-99592EB16A49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457F-B1E7-4E83-B9F5-1F8142BB9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D3AB-630B-4205-9559-99592EB16A49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457F-B1E7-4E83-B9F5-1F8142BB9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D3AB-630B-4205-9559-99592EB16A49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457F-B1E7-4E83-B9F5-1F8142BB9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D3AB-630B-4205-9559-99592EB16A49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457F-B1E7-4E83-B9F5-1F8142BB9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D3AB-630B-4205-9559-99592EB16A49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457F-B1E7-4E83-B9F5-1F8142BB9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D3AB-630B-4205-9559-99592EB16A49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457F-B1E7-4E83-B9F5-1F8142BB9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D3AB-630B-4205-9559-99592EB16A49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457F-B1E7-4E83-B9F5-1F8142BB9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D3AB-630B-4205-9559-99592EB16A49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457F-B1E7-4E83-B9F5-1F8142BB9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D3AB-630B-4205-9559-99592EB16A49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457F-B1E7-4E83-B9F5-1F8142BB9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D3AB-630B-4205-9559-99592EB16A49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457F-B1E7-4E83-B9F5-1F8142BB9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1D3AB-630B-4205-9559-99592EB16A49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457F-B1E7-4E83-B9F5-1F8142BB9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500166" y="2687089"/>
            <a:ext cx="70723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900" b="1" dirty="0">
                <a:solidFill>
                  <a:srgbClr val="761341"/>
                </a:solidFill>
                <a:latin typeface="Gill Sans MT" pitchFamily="34" charset="-18"/>
              </a:rPr>
              <a:t>DBAMY O STANDARDY EWALUACJI W POLSCE</a:t>
            </a:r>
          </a:p>
        </p:txBody>
      </p:sp>
      <p:pic>
        <p:nvPicPr>
          <p:cNvPr id="9" name="Obraz 8" descr="logotyp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4938320" cy="231504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857356" y="4280608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>
                <a:solidFill>
                  <a:srgbClr val="761341"/>
                </a:solidFill>
              </a:rPr>
              <a:t>Sprawozdanie merytoryczne</a:t>
            </a:r>
            <a:br>
              <a:rPr lang="pl" sz="3200" b="1" dirty="0">
                <a:solidFill>
                  <a:srgbClr val="761341"/>
                </a:solidFill>
              </a:rPr>
            </a:br>
            <a:r>
              <a:rPr lang="pl" sz="3200" b="1" dirty="0">
                <a:solidFill>
                  <a:srgbClr val="761341"/>
                </a:solidFill>
              </a:rPr>
              <a:t>Podsumowanie działań 2019</a:t>
            </a:r>
            <a:endParaRPr lang="pl-PL" sz="3200" b="1" dirty="0">
              <a:solidFill>
                <a:srgbClr val="76134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714644" y="3740471"/>
            <a:ext cx="6429356" cy="45719"/>
          </a:xfrm>
          <a:prstGeom prst="rect">
            <a:avLst/>
          </a:prstGeom>
          <a:solidFill>
            <a:srgbClr val="B4A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sp>
        <p:nvSpPr>
          <p:cNvPr id="12" name="Prostokąt 11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20934" y="1077862"/>
            <a:ext cx="8399537" cy="10199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1" dirty="0">
                <a:latin typeface="Gill Sans MT" panose="020B0502020104020203" pitchFamily="34" charset="-18"/>
              </a:rPr>
              <a:t>Seminarium: Wyzwania w obszarze ewaluacji działań edukacyjnych adresowanych do osób dorosłych | Warszawa 15.10.2019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6620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Działania naukowe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BE6B4F0-CD86-4B6E-A615-38B42F03A930}"/>
              </a:ext>
            </a:extLst>
          </p:cNvPr>
          <p:cNvSpPr/>
          <p:nvPr/>
        </p:nvSpPr>
        <p:spPr>
          <a:xfrm>
            <a:off x="389895" y="1913812"/>
            <a:ext cx="8333171" cy="374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Seminarium zostało zorganizowane przez Fundację Rozwoju Systemu Edukacji i Polskie Towarzystwo  Ewaluacyjne.</a:t>
            </a:r>
          </a:p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Seminarium skierowane było do badaczy oraz osób zajmujących się ewaluacją i oceną programów finansowanych ze środków publicznych, jak również do realizatorów projektów  edukacyjnych adresowanych do osób dorosłych.</a:t>
            </a:r>
          </a:p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W pierwszej części seminarium dr Barbary Worek (UJ) wygłosiła referat dotyczący pomiaru aktywności edukacyjnej osób dorosłych oraz wystąpienia dr Mirosławy </a:t>
            </a:r>
            <a:r>
              <a:rPr lang="pl-PL" sz="1600" dirty="0" err="1">
                <a:latin typeface="Gill Sans MT" panose="020B0502020104020203" pitchFamily="34" charset="-18"/>
              </a:rPr>
              <a:t>Cylkowskiej-Nowak</a:t>
            </a:r>
            <a:r>
              <a:rPr lang="pl-PL" sz="1600" dirty="0">
                <a:latin typeface="Gill Sans MT" panose="020B0502020104020203" pitchFamily="34" charset="-18"/>
              </a:rPr>
              <a:t> (UMP), które dotyczyło metod ewaluacji zapewniających dostęp do perspektywy uczestnika projektów.</a:t>
            </a:r>
          </a:p>
          <a:p>
            <a:pPr algn="just">
              <a:lnSpc>
                <a:spcPct val="150000"/>
              </a:lnSpc>
              <a:buClr>
                <a:srgbClr val="761341"/>
              </a:buClr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6236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20934" y="1077862"/>
            <a:ext cx="8399537" cy="10199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1" dirty="0">
                <a:latin typeface="Gill Sans MT" panose="020B0502020104020203" pitchFamily="34" charset="-18"/>
              </a:rPr>
              <a:t>Seminarium: Wyzwania w obszarze ewaluacji działań edukacyjnych adresowanych do osób dorosłych | Warszawa 15.10.2019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6620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Działania naukowe</a:t>
            </a:r>
          </a:p>
        </p:txBody>
      </p:sp>
      <p:pic>
        <p:nvPicPr>
          <p:cNvPr id="11266" name="Picture 2" descr="Brak dostępnego opisu zdjęcia.">
            <a:extLst>
              <a:ext uri="{FF2B5EF4-FFF2-40B4-BE49-F238E27FC236}">
                <a16:creationId xmlns:a16="http://schemas.microsoft.com/office/drawing/2014/main" id="{1178B34D-033E-4D09-9882-622F3C518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t="26334"/>
          <a:stretch/>
        </p:blipFill>
        <p:spPr bwMode="auto">
          <a:xfrm>
            <a:off x="4967067" y="1937200"/>
            <a:ext cx="4176263" cy="477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3C8128E6-5D9C-476F-8ECC-E018BAF15A0E}"/>
              </a:ext>
            </a:extLst>
          </p:cNvPr>
          <p:cNvSpPr/>
          <p:nvPr/>
        </p:nvSpPr>
        <p:spPr>
          <a:xfrm>
            <a:off x="539552" y="2097780"/>
            <a:ext cx="4320480" cy="3378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Kolejna część spotkania była związana z prezentacjami beneficjentów programu Erasmus+ Edukacja Dorosłych. O swoich doświadczeniach opowiadali przedstawiciele: Centrum Kształcenia Ustawicznego w Sopocie, Centrum Spotkań Europejskich „Światowid” w Elblągu oraz Stowarzyszenie na rzecz Osób Niepełnosprawnych „Radość życia” w Dąbrowie Białostockiej.</a:t>
            </a:r>
          </a:p>
        </p:txBody>
      </p:sp>
    </p:spTree>
    <p:extLst>
      <p:ext uri="{BB962C8B-B14F-4D97-AF65-F5344CB8AC3E}">
        <p14:creationId xmlns:p14="http://schemas.microsoft.com/office/powerpoint/2010/main" val="1660227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20934" y="1077862"/>
            <a:ext cx="8399537" cy="10199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1" dirty="0">
                <a:latin typeface="Gill Sans MT" panose="020B0502020104020203" pitchFamily="34" charset="-18"/>
              </a:rPr>
              <a:t>Seminarium: Wyzwania w obszarze ewaluacji działań edukacyjnych adresowanych do osób dorosłych | Warszawa 15.10.2019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6620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Działania naukowe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C8128E6-5D9C-476F-8ECC-E018BAF15A0E}"/>
              </a:ext>
            </a:extLst>
          </p:cNvPr>
          <p:cNvSpPr/>
          <p:nvPr/>
        </p:nvSpPr>
        <p:spPr>
          <a:xfrm>
            <a:off x="539552" y="1905617"/>
            <a:ext cx="8137562" cy="2264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Drugą  część spotkania rozpoczął panel ekspercki, moderowany przez Beatę Ciężką. W panelu wzięli udział przedstawiciele instytucji badawczych oraz PTE: prof. Leszek Korporowicz (UJ), dr Monika </a:t>
            </a:r>
            <a:r>
              <a:rPr lang="pl-PL" sz="1600" dirty="0" err="1">
                <a:latin typeface="Gill Sans MT" panose="020B0502020104020203" pitchFamily="34" charset="-18"/>
              </a:rPr>
              <a:t>Staszewicz</a:t>
            </a:r>
            <a:r>
              <a:rPr lang="pl-PL" sz="1600" dirty="0">
                <a:latin typeface="Gill Sans MT" panose="020B0502020104020203" pitchFamily="34" charset="-18"/>
              </a:rPr>
              <a:t> (IBE), dr hab. Sylwia Jaskuła (PWSIP) i Jakub Wróblewski (PTE). W wyniku rozmowy ekspertów wywiązała się szersza dyskusja z uczestnikami na temat tego jak oceniać działania publiczne prowadzone w obszarze edukacji dorosłych.</a:t>
            </a:r>
            <a:endParaRPr lang="pl-PL" sz="1400" dirty="0">
              <a:latin typeface="Gill Sans MT" panose="020B0502020104020203" pitchFamily="34" charset="-18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61F93B2-EB42-4106-B428-14DBA8057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34" y="4414653"/>
            <a:ext cx="2169438" cy="1202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55217AF-259C-49B0-96E7-6CB0CF0D0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462" y="3978288"/>
            <a:ext cx="2106303" cy="1176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500CD61-5B0E-415D-8563-E73E3BB8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114" y="4435545"/>
            <a:ext cx="2279694" cy="1270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360E715-2C9C-4652-8A5F-D7946A50E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3829986"/>
            <a:ext cx="2458841" cy="136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28F27A8-FA27-4AEE-A1AA-A716F57B3D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6895" y="4427902"/>
            <a:ext cx="2279694" cy="1278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190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20934" y="1077862"/>
            <a:ext cx="8399537" cy="10199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1" dirty="0">
                <a:latin typeface="Gill Sans MT" panose="020B0502020104020203" pitchFamily="34" charset="-18"/>
              </a:rPr>
              <a:t>XIII Międzynarodowa Konferencja Ewaluacyjna | Kraków 9-10.12.2019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6620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Działania naukowe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BE6B4F0-CD86-4B6E-A615-38B42F03A930}"/>
              </a:ext>
            </a:extLst>
          </p:cNvPr>
          <p:cNvSpPr/>
          <p:nvPr/>
        </p:nvSpPr>
        <p:spPr>
          <a:xfrm>
            <a:off x="420934" y="1576540"/>
            <a:ext cx="4480497" cy="300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761341"/>
              </a:buClr>
            </a:pPr>
            <a:r>
              <a:rPr lang="pl-PL" sz="1600" dirty="0">
                <a:latin typeface="Gill Sans MT" panose="020B0502020104020203" pitchFamily="34" charset="-18"/>
              </a:rPr>
              <a:t>Podczas konferencji odbył się przygotowany przez ekspertów PTE panel dyskusyjny:</a:t>
            </a:r>
          </a:p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„Znane metody, nowe wykorzystanie w ewaluacji Polityki Spójności UE” - moderacja: Monika Bartosiewicz-Niziołek, uczestnicy: dr Agnieszka Skowrońska, Beata Ciężka, Agnieszka Szczurek, Anna Kowalewska, dr Seweryn Krupnik.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75230D6-5D80-4C5F-AEDD-7C46611C0EB4}"/>
              </a:ext>
            </a:extLst>
          </p:cNvPr>
          <p:cNvSpPr/>
          <p:nvPr/>
        </p:nvSpPr>
        <p:spPr>
          <a:xfrm>
            <a:off x="5091138" y="5330130"/>
            <a:ext cx="3735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>
                <a:latin typeface="Gill Sans MT" panose="020B0502020104020203" pitchFamily="34" charset="-18"/>
              </a:rPr>
              <a:t>Źródło zdjęć: XIII Międzynarodowa Konferencja Ewaluacyjna, Polskie Towarzystwo Ewaluacyjne</a:t>
            </a:r>
          </a:p>
        </p:txBody>
      </p:sp>
      <p:pic>
        <p:nvPicPr>
          <p:cNvPr id="1028" name="Picture 4" descr="Obraz może zawierać: co najmniej jedna osoba i w budynku">
            <a:extLst>
              <a:ext uri="{FF2B5EF4-FFF2-40B4-BE49-F238E27FC236}">
                <a16:creationId xmlns:a16="http://schemas.microsoft.com/office/drawing/2014/main" id="{6457F702-CCB8-47F5-8F80-F2771B7F0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71"/>
          <a:stretch/>
        </p:blipFill>
        <p:spPr bwMode="auto">
          <a:xfrm>
            <a:off x="6736223" y="1849748"/>
            <a:ext cx="2054001" cy="14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ner_pl_XIII_MKE_2">
            <a:extLst>
              <a:ext uri="{FF2B5EF4-FFF2-40B4-BE49-F238E27FC236}">
                <a16:creationId xmlns:a16="http://schemas.microsoft.com/office/drawing/2014/main" id="{523F898B-41CF-46AA-B031-F8A77EA7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01" y="2743459"/>
            <a:ext cx="2501894" cy="154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raz może zawierać: co najmniej jedna osoba, ekran i w budynku">
            <a:extLst>
              <a:ext uri="{FF2B5EF4-FFF2-40B4-BE49-F238E27FC236}">
                <a16:creationId xmlns:a16="http://schemas.microsoft.com/office/drawing/2014/main" id="{B3143692-8EAA-435D-BE20-D1ABF001C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73"/>
          <a:stretch/>
        </p:blipFill>
        <p:spPr bwMode="auto">
          <a:xfrm>
            <a:off x="6736223" y="3608974"/>
            <a:ext cx="2054001" cy="15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2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20935" y="1077862"/>
            <a:ext cx="8229600" cy="1019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b="1" dirty="0">
                <a:latin typeface="Gill Sans MT" panose="020B0502020104020203" pitchFamily="34" charset="-18"/>
              </a:rPr>
              <a:t>Spotkanie Zespołu Sterującego Ewaluacją Polityki Spójności oraz Grupy Sterującej Ewaluacją PO WER w Ministerstwie Inwestycji i Rozwoju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6620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Działania naukowe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BE6B4F0-CD86-4B6E-A615-38B42F03A930}"/>
              </a:ext>
            </a:extLst>
          </p:cNvPr>
          <p:cNvSpPr/>
          <p:nvPr/>
        </p:nvSpPr>
        <p:spPr>
          <a:xfrm>
            <a:off x="385275" y="1995837"/>
            <a:ext cx="4574262" cy="374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Spotkanie zgromadziło przedstawicieli administracji publicznej, którzy na co dzień współpracują z </a:t>
            </a:r>
            <a:r>
              <a:rPr lang="pl-PL" sz="1600" dirty="0" err="1">
                <a:latin typeface="Gill Sans MT" panose="020B0502020104020203" pitchFamily="34" charset="-18"/>
              </a:rPr>
              <a:t>ewaluatorami</a:t>
            </a:r>
            <a:r>
              <a:rPr lang="pl-PL" sz="1600" dirty="0">
                <a:latin typeface="Gill Sans MT" panose="020B0502020104020203" pitchFamily="34" charset="-18"/>
              </a:rPr>
              <a:t> i wykorzystują wyniki ich prac. Byli to m.in. przedstawiciele urzędów marszałkowskich, wojewódzkich urzędów pracy i instytucji centralnych.</a:t>
            </a:r>
          </a:p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Podczas spotkania wiceprezes PTE p. Monika Bartosiewicz-Niziołek zaprezentowała nasze dotychczasowe doświadczenia oraz propozycje dotyczące modernizacji standardów ewaluacji. </a:t>
            </a:r>
          </a:p>
        </p:txBody>
      </p:sp>
      <p:pic>
        <p:nvPicPr>
          <p:cNvPr id="2062" name="Picture 14" descr="Obraz może zawierać: 4 osoby, ludzie siedzą i w budynku">
            <a:extLst>
              <a:ext uri="{FF2B5EF4-FFF2-40B4-BE49-F238E27FC236}">
                <a16:creationId xmlns:a16="http://schemas.microsoft.com/office/drawing/2014/main" id="{F3B141E1-12BF-46A9-9107-56EAF0689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87" y="2097780"/>
            <a:ext cx="1977161" cy="148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braz może zawierać: 1 osoba, siedzi">
            <a:extLst>
              <a:ext uri="{FF2B5EF4-FFF2-40B4-BE49-F238E27FC236}">
                <a16:creationId xmlns:a16="http://schemas.microsoft.com/office/drawing/2014/main" id="{395126D0-A8C2-4322-8786-B807420AF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42" y="2895552"/>
            <a:ext cx="2118878" cy="15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braz może zawierać: 2 osoby, ludzie siedzą, tabela i w budynku">
            <a:extLst>
              <a:ext uri="{FF2B5EF4-FFF2-40B4-BE49-F238E27FC236}">
                <a16:creationId xmlns:a16="http://schemas.microsoft.com/office/drawing/2014/main" id="{10369352-FBC7-4A8A-A96F-005AA07B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05" y="3869555"/>
            <a:ext cx="1977161" cy="148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3A80DE40-23F5-43E0-B170-A1CF12341D0E}"/>
              </a:ext>
            </a:extLst>
          </p:cNvPr>
          <p:cNvSpPr/>
          <p:nvPr/>
        </p:nvSpPr>
        <p:spPr>
          <a:xfrm>
            <a:off x="5207442" y="5481135"/>
            <a:ext cx="3735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>
                <a:latin typeface="Gill Sans MT" panose="020B0502020104020203" pitchFamily="34" charset="-18"/>
              </a:rPr>
              <a:t>Źródło zdjęć: Polskie Towarzystwo Ewaluacyjne</a:t>
            </a:r>
          </a:p>
        </p:txBody>
      </p:sp>
    </p:spTree>
    <p:extLst>
      <p:ext uri="{BB962C8B-B14F-4D97-AF65-F5344CB8AC3E}">
        <p14:creationId xmlns:p14="http://schemas.microsoft.com/office/powerpoint/2010/main" val="391510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20935" y="1077862"/>
            <a:ext cx="8229600" cy="10199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1" dirty="0">
                <a:latin typeface="Gill Sans MT" panose="020B0502020104020203" pitchFamily="34" charset="-18"/>
              </a:rPr>
              <a:t>Spotkanie Zespołu Sterującego Ewaluacją Polityki Spójności oraz Grupy Sterującej Ewaluacją PO WER w Ministerstwie Inwestycji i Rozwoju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6620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Działania naukowe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BE6B4F0-CD86-4B6E-A615-38B42F03A930}"/>
              </a:ext>
            </a:extLst>
          </p:cNvPr>
          <p:cNvSpPr/>
          <p:nvPr/>
        </p:nvSpPr>
        <p:spPr>
          <a:xfrm>
            <a:off x="489632" y="2032702"/>
            <a:ext cx="4658432" cy="407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W trakcie spotkania Monika Bartosiewicz-Niziołek, Agnieszka Szczurek, Magda Szostakowska, Mirosław Warowicki i Jakub Wróblewski przeprowadzili warsztaty z przedstawicielami instytucji administracji samorządowej i wojewódzkiej. </a:t>
            </a:r>
          </a:p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Warsztaty umożliwiły wymianę doświadczeń i dyskusję o jasnych stronach ewaluacji, ale też wyzwaniach, które pojawiają się w trakcie współpracy instytucji publicznych z </a:t>
            </a:r>
            <a:r>
              <a:rPr lang="pl-PL" sz="1600" dirty="0" err="1">
                <a:latin typeface="Gill Sans MT" panose="020B0502020104020203" pitchFamily="34" charset="-18"/>
              </a:rPr>
              <a:t>ewaluatorami</a:t>
            </a:r>
            <a:r>
              <a:rPr lang="pl-PL" sz="1600" dirty="0">
                <a:latin typeface="Gill Sans MT" panose="020B0502020104020203" pitchFamily="34" charset="-18"/>
              </a:rPr>
              <a:t>. </a:t>
            </a:r>
          </a:p>
          <a:p>
            <a:pPr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pic>
        <p:nvPicPr>
          <p:cNvPr id="4098" name="Picture 2" descr="Obraz może zawierać: 2 osoby, ludzie siedzą, tabela i w budynku">
            <a:extLst>
              <a:ext uri="{FF2B5EF4-FFF2-40B4-BE49-F238E27FC236}">
                <a16:creationId xmlns:a16="http://schemas.microsoft.com/office/drawing/2014/main" id="{62ABA5D3-6B75-4401-B241-5CF6EA7A4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660" y="2225980"/>
            <a:ext cx="3030844" cy="22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40B10861-0317-456A-89FF-7CC3D23B3503}"/>
              </a:ext>
            </a:extLst>
          </p:cNvPr>
          <p:cNvSpPr/>
          <p:nvPr/>
        </p:nvSpPr>
        <p:spPr>
          <a:xfrm>
            <a:off x="5278135" y="5482447"/>
            <a:ext cx="3735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>
                <a:latin typeface="Gill Sans MT" panose="020B0502020104020203" pitchFamily="34" charset="-18"/>
              </a:rPr>
              <a:t>Źródło zdjęć: Polskie Towarzystwo Ewaluacyjne</a:t>
            </a:r>
          </a:p>
        </p:txBody>
      </p:sp>
    </p:spTree>
    <p:extLst>
      <p:ext uri="{BB962C8B-B14F-4D97-AF65-F5344CB8AC3E}">
        <p14:creationId xmlns:p14="http://schemas.microsoft.com/office/powerpoint/2010/main" val="1124327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20934" y="1077862"/>
            <a:ext cx="8399537" cy="10199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1" dirty="0">
                <a:latin typeface="Gill Sans MT" panose="020B0502020104020203" pitchFamily="34" charset="-18"/>
              </a:rPr>
              <a:t>Spotkanie </a:t>
            </a:r>
            <a:r>
              <a:rPr lang="pl-PL" sz="1800" b="1" dirty="0" err="1">
                <a:latin typeface="Gill Sans MT" panose="020B0502020104020203" pitchFamily="34" charset="-18"/>
              </a:rPr>
              <a:t>networkingowe</a:t>
            </a:r>
            <a:r>
              <a:rPr lang="pl-PL" sz="1800" b="1" dirty="0">
                <a:latin typeface="Gill Sans MT" panose="020B0502020104020203" pitchFamily="34" charset="-18"/>
              </a:rPr>
              <a:t> „Śniadania z </a:t>
            </a:r>
            <a:r>
              <a:rPr lang="pl-PL" sz="1800" b="1" dirty="0" err="1">
                <a:latin typeface="Gill Sans MT" panose="020B0502020104020203" pitchFamily="34" charset="-18"/>
              </a:rPr>
              <a:t>MonAliZą</a:t>
            </a:r>
            <a:r>
              <a:rPr lang="pl-PL" sz="1800" b="1" dirty="0">
                <a:latin typeface="Gill Sans MT" panose="020B0502020104020203" pitchFamily="34" charset="-18"/>
              </a:rPr>
              <a:t>” | Warszawa 12.06.2019 r.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BE6B4F0-CD86-4B6E-A615-38B42F03A930}"/>
              </a:ext>
            </a:extLst>
          </p:cNvPr>
          <p:cNvSpPr/>
          <p:nvPr/>
        </p:nvSpPr>
        <p:spPr>
          <a:xfrm>
            <a:off x="410742" y="1988840"/>
            <a:ext cx="4546959" cy="300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Profesjonalizacja i upowszechnianie kompetencji zarządczych oraz metodyk projektowych, zarządzanie </a:t>
            </a:r>
            <a:r>
              <a:rPr lang="pl-PL" sz="1600" dirty="0" err="1">
                <a:latin typeface="Gill Sans MT" panose="020B0502020104020203" pitchFamily="34" charset="-18"/>
              </a:rPr>
              <a:t>ryzykami</a:t>
            </a:r>
            <a:r>
              <a:rPr lang="pl-PL" sz="1600" dirty="0">
                <a:latin typeface="Gill Sans MT" panose="020B0502020104020203" pitchFamily="34" charset="-18"/>
              </a:rPr>
              <a:t> w oparciu o diagnostykę i ewaluację - między innymi takie tematy poruszono podczas spotkania którego gospodarzem było Ministerstwo Kultury i Dziedzictwa Narodowego.</a:t>
            </a:r>
          </a:p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endParaRPr lang="pl-PL" sz="1600" dirty="0"/>
          </a:p>
        </p:txBody>
      </p:sp>
      <p:pic>
        <p:nvPicPr>
          <p:cNvPr id="8194" name="Picture 2" descr=" ">
            <a:extLst>
              <a:ext uri="{FF2B5EF4-FFF2-40B4-BE49-F238E27FC236}">
                <a16:creationId xmlns:a16="http://schemas.microsoft.com/office/drawing/2014/main" id="{66688C10-F096-4ED8-AAED-050982EA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200" y="1895070"/>
            <a:ext cx="2158722" cy="143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Obraz zawierający wewnątrz, stół, siedzi, pomieszczenie&#10;&#10;Opis wygenerowany automatycznie">
            <a:extLst>
              <a:ext uri="{FF2B5EF4-FFF2-40B4-BE49-F238E27FC236}">
                <a16:creationId xmlns:a16="http://schemas.microsoft.com/office/drawing/2014/main" id="{E78E2C46-51FA-4D12-A34D-CDEE812B8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92" y="2567483"/>
            <a:ext cx="2125056" cy="1593792"/>
          </a:xfrm>
          <a:prstGeom prst="rect">
            <a:avLst/>
          </a:prstGeom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42A515A7-AFE9-4F14-83E4-FE1D63036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4"/>
          <a:stretch/>
        </p:blipFill>
        <p:spPr bwMode="auto">
          <a:xfrm>
            <a:off x="6594211" y="3561551"/>
            <a:ext cx="2125056" cy="15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98221642-9BA5-442E-828E-ECA88328EAC4}"/>
              </a:ext>
            </a:extLst>
          </p:cNvPr>
          <p:cNvSpPr/>
          <p:nvPr/>
        </p:nvSpPr>
        <p:spPr>
          <a:xfrm>
            <a:off x="5202721" y="5313531"/>
            <a:ext cx="3916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>
                <a:latin typeface="Gill Sans MT" panose="020B0502020104020203" pitchFamily="34" charset="-18"/>
              </a:rPr>
              <a:t>Źródło zdjęć: Ministerstwo Kultury i Dziedzictwa Narodowego, Polskie Towarzystwo Ewaluacyjne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49143B5A-487A-4965-BE7A-CB2491482885}"/>
              </a:ext>
            </a:extLst>
          </p:cNvPr>
          <p:cNvSpPr txBox="1">
            <a:spLocks/>
          </p:cNvSpPr>
          <p:nvPr/>
        </p:nvSpPr>
        <p:spPr>
          <a:xfrm>
            <a:off x="15114" y="144613"/>
            <a:ext cx="8662000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>
                <a:solidFill>
                  <a:schemeClr val="bg1"/>
                </a:solidFill>
                <a:latin typeface="Gill Sans MT" panose="020B0502020104020203" pitchFamily="34" charset="-18"/>
              </a:rPr>
              <a:t> Działania networkingowe</a:t>
            </a:r>
            <a:endParaRPr lang="pl-PL" sz="36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4848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20934" y="1077862"/>
            <a:ext cx="8399537" cy="10199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1" dirty="0">
                <a:latin typeface="Gill Sans MT" panose="020B0502020104020203" pitchFamily="34" charset="-18"/>
              </a:rPr>
              <a:t>Spotkanie </a:t>
            </a:r>
            <a:r>
              <a:rPr lang="pl-PL" sz="1800" b="1" dirty="0" err="1">
                <a:latin typeface="Gill Sans MT" panose="020B0502020104020203" pitchFamily="34" charset="-18"/>
              </a:rPr>
              <a:t>networkingowe</a:t>
            </a:r>
            <a:r>
              <a:rPr lang="pl-PL" sz="1800" b="1" dirty="0">
                <a:latin typeface="Gill Sans MT" panose="020B0502020104020203" pitchFamily="34" charset="-18"/>
              </a:rPr>
              <a:t> „Śniadania z </a:t>
            </a:r>
            <a:r>
              <a:rPr lang="pl-PL" sz="1800" b="1" dirty="0" err="1">
                <a:latin typeface="Gill Sans MT" panose="020B0502020104020203" pitchFamily="34" charset="-18"/>
              </a:rPr>
              <a:t>MonAliZą</a:t>
            </a:r>
            <a:r>
              <a:rPr lang="pl-PL" sz="1800" b="1" dirty="0">
                <a:latin typeface="Gill Sans MT" panose="020B0502020104020203" pitchFamily="34" charset="-18"/>
              </a:rPr>
              <a:t>” | Warszawa 12.06.2019 r.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6620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Działania </a:t>
            </a:r>
            <a:r>
              <a:rPr lang="pl-PL" sz="3600" dirty="0" err="1">
                <a:solidFill>
                  <a:schemeClr val="bg1"/>
                </a:solidFill>
                <a:latin typeface="Gill Sans MT" panose="020B0502020104020203" pitchFamily="34" charset="-18"/>
              </a:rPr>
              <a:t>networkingowe</a:t>
            </a:r>
            <a:endParaRPr lang="pl-PL" sz="36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BE6B4F0-CD86-4B6E-A615-38B42F03A930}"/>
              </a:ext>
            </a:extLst>
          </p:cNvPr>
          <p:cNvSpPr/>
          <p:nvPr/>
        </p:nvSpPr>
        <p:spPr>
          <a:xfrm>
            <a:off x="410742" y="1926678"/>
            <a:ext cx="4525001" cy="4116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Prelekcję pt. W kierunku kultury jakości – ewaluacja jako instrument zarządzania ryzykiem zaprezentował zastępca dyrektora Departamentu Własności Intelektualnej i Mediów </a:t>
            </a:r>
            <a:r>
              <a:rPr lang="pl-PL" sz="1600" dirty="0" err="1">
                <a:latin typeface="Gill Sans MT" panose="020B0502020104020203" pitchFamily="34" charset="-18"/>
              </a:rPr>
              <a:t>MKiDN</a:t>
            </a:r>
            <a:r>
              <a:rPr lang="pl-PL" sz="1600" dirty="0">
                <a:latin typeface="Gill Sans MT" panose="020B0502020104020203" pitchFamily="34" charset="-18"/>
              </a:rPr>
              <a:t> dr Marcin Zarzecki.</a:t>
            </a:r>
          </a:p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Uczestnicy mogli także skorzystać z konsultacji ekspertów Rządowego Biura Monitorowania Projektów KPRM oraz Polskiego Towarzystwa Ewaluacyjnego: dr Mirosław Warowicki i Jakub Wróblewski.</a:t>
            </a:r>
          </a:p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endParaRPr lang="pl-PL" sz="1600" dirty="0"/>
          </a:p>
        </p:txBody>
      </p:sp>
      <p:pic>
        <p:nvPicPr>
          <p:cNvPr id="8194" name="Picture 2" descr=" ">
            <a:extLst>
              <a:ext uri="{FF2B5EF4-FFF2-40B4-BE49-F238E27FC236}">
                <a16:creationId xmlns:a16="http://schemas.microsoft.com/office/drawing/2014/main" id="{66688C10-F096-4ED8-AAED-050982EA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64" y="1926678"/>
            <a:ext cx="2228850" cy="14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osoba, wewnątrz, sufit, osoby&#10;&#10;Opis wygenerowany automatycznie">
            <a:extLst>
              <a:ext uri="{FF2B5EF4-FFF2-40B4-BE49-F238E27FC236}">
                <a16:creationId xmlns:a16="http://schemas.microsoft.com/office/drawing/2014/main" id="{0227E05C-63A2-459E-B582-44E3541BC1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45" y="2748464"/>
            <a:ext cx="2228850" cy="1671637"/>
          </a:xfrm>
          <a:prstGeom prst="rect">
            <a:avLst/>
          </a:prstGeom>
        </p:spPr>
      </p:pic>
      <p:pic>
        <p:nvPicPr>
          <p:cNvPr id="11" name="Obraz 10" descr="Obraz zawierający wewnątrz, osoba, osoby, sufit&#10;&#10;Opis wygenerowany automatycznie">
            <a:extLst>
              <a:ext uri="{FF2B5EF4-FFF2-40B4-BE49-F238E27FC236}">
                <a16:creationId xmlns:a16="http://schemas.microsoft.com/office/drawing/2014/main" id="{DAE057D3-00E0-4AE9-8E1C-C5FF61E7CA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 t="30719" b="28027"/>
          <a:stretch/>
        </p:blipFill>
        <p:spPr>
          <a:xfrm>
            <a:off x="6639546" y="3653234"/>
            <a:ext cx="2005374" cy="1475966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7226CDCA-854C-4FFA-89E8-122CB3D4AEF7}"/>
              </a:ext>
            </a:extLst>
          </p:cNvPr>
          <p:cNvSpPr/>
          <p:nvPr/>
        </p:nvSpPr>
        <p:spPr>
          <a:xfrm>
            <a:off x="5202721" y="5313531"/>
            <a:ext cx="3916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>
                <a:latin typeface="Gill Sans MT" panose="020B0502020104020203" pitchFamily="34" charset="-18"/>
              </a:rPr>
              <a:t>Źródło zdjęć: Ministerstwo Kultury i Dziedzictwa Narodowego, Polskie Towarzystwo Ewaluacyjne</a:t>
            </a:r>
          </a:p>
        </p:txBody>
      </p:sp>
    </p:spTree>
    <p:extLst>
      <p:ext uri="{BB962C8B-B14F-4D97-AF65-F5344CB8AC3E}">
        <p14:creationId xmlns:p14="http://schemas.microsoft.com/office/powerpoint/2010/main" val="1641894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47514" y="1070827"/>
            <a:ext cx="4578019" cy="474266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endParaRPr lang="pl-PL" sz="1600" dirty="0">
              <a:latin typeface="Gill Sans MT" panose="020B0502020104020203" pitchFamily="34" charset="-18"/>
            </a:endParaRPr>
          </a:p>
          <a:p>
            <a:pPr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endParaRPr lang="pl-PL" sz="1600" dirty="0">
              <a:latin typeface="Gill Sans MT" panose="020B0502020104020203" pitchFamily="34" charset="-18"/>
            </a:endParaRPr>
          </a:p>
          <a:p>
            <a:pPr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Konsultacje założeń do Umowy Partnerstwa na lata 2021-2027 (Założenia do Umowy Partnerstwa na lata 2021-2027 (ZUP) są elementem prac nad Umową Partnerstwa na lata 2021-2027 (UP), która wynika z art. 7 projektu rozporządzenia ogólnego. </a:t>
            </a:r>
          </a:p>
          <a:p>
            <a:pPr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PTE podczas konsultacji reprezentowali dr Mirosław Warowicki i Piotr Stronkowski.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2296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  Współpraca z instytucjami zewnętrznymi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59BAEF-1647-4424-B431-EA5C594BE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796" y="2175181"/>
            <a:ext cx="3604238" cy="2025238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49F8ED00-4D01-4FF9-AB10-58D3EC37E52E}"/>
              </a:ext>
            </a:extLst>
          </p:cNvPr>
          <p:cNvSpPr/>
          <p:nvPr/>
        </p:nvSpPr>
        <p:spPr>
          <a:xfrm>
            <a:off x="5216870" y="5261578"/>
            <a:ext cx="3735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latin typeface="Gill Sans MT" panose="020B0502020104020203" pitchFamily="34" charset="-18"/>
              </a:rPr>
              <a:t>Źródło zdjęć:  Ministerstwo Funduszy i Polityki Regionalnej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A707B70-B70B-4C00-9582-EE3CC34E166F}"/>
              </a:ext>
            </a:extLst>
          </p:cNvPr>
          <p:cNvSpPr/>
          <p:nvPr/>
        </p:nvSpPr>
        <p:spPr>
          <a:xfrm>
            <a:off x="447514" y="1070827"/>
            <a:ext cx="5814392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761341"/>
              </a:buClr>
            </a:pPr>
            <a:r>
              <a:rPr lang="pl-PL" b="1" dirty="0">
                <a:latin typeface="Gill Sans MT" panose="020B0502020104020203" pitchFamily="34" charset="-18"/>
              </a:rPr>
              <a:t>Rozwój współpracy z instytucjami zewnętrznymi:</a:t>
            </a:r>
          </a:p>
        </p:txBody>
      </p:sp>
    </p:spTree>
    <p:extLst>
      <p:ext uri="{BB962C8B-B14F-4D97-AF65-F5344CB8AC3E}">
        <p14:creationId xmlns:p14="http://schemas.microsoft.com/office/powerpoint/2010/main" val="180087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47514" y="1070827"/>
            <a:ext cx="4468624" cy="474266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endParaRPr lang="pl-PL" sz="1600" dirty="0">
              <a:latin typeface="Gill Sans MT" panose="020B0502020104020203" pitchFamily="34" charset="-18"/>
            </a:endParaRPr>
          </a:p>
          <a:p>
            <a:pPr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endParaRPr lang="pl-PL" sz="1600" dirty="0">
              <a:latin typeface="Gill Sans MT" panose="020B0502020104020203" pitchFamily="34" charset="-18"/>
            </a:endParaRPr>
          </a:p>
          <a:p>
            <a:pPr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Współpraca z NESE (</a:t>
            </a:r>
            <a:r>
              <a:rPr lang="en-US" sz="1600" dirty="0">
                <a:latin typeface="Gill Sans MT" panose="020B0502020104020203" pitchFamily="34" charset="-18"/>
              </a:rPr>
              <a:t>Network of European Evaluation Societies</a:t>
            </a:r>
            <a:r>
              <a:rPr lang="pl-PL" sz="1600" dirty="0">
                <a:latin typeface="Gill Sans MT" panose="020B0502020104020203" pitchFamily="34" charset="-18"/>
              </a:rPr>
              <a:t>):  w 2019 r. Monika Bartosiewicz Niziołek została reprezentantką PTE na Europę Środkową i Wschodnią w NESE, której działania koordynuje obecnie Macedonia.</a:t>
            </a:r>
          </a:p>
          <a:p>
            <a:pPr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W 2019 roku rozpoczęto prace nad strategicznymi założeniami NESE (wypracowaniem misji, wizji, celów i zakresu działań tej organizacji), które będą finalizowane w 2020 roku.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2296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  Współpraca z instytucjami zewnętrznymi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8E0952A-288A-4EF9-976B-0F3B7BFCB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902" y="2053014"/>
            <a:ext cx="3143250" cy="28956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788522B-81AC-4566-B7D7-B5C844EC9164}"/>
              </a:ext>
            </a:extLst>
          </p:cNvPr>
          <p:cNvSpPr/>
          <p:nvPr/>
        </p:nvSpPr>
        <p:spPr>
          <a:xfrm>
            <a:off x="5148743" y="5228713"/>
            <a:ext cx="4227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>
                <a:latin typeface="Gill Sans MT" panose="020B0502020104020203" pitchFamily="34" charset="-18"/>
              </a:rPr>
              <a:t>Źródło grafiki: NESE </a:t>
            </a:r>
            <a:br>
              <a:rPr lang="pl-PL" sz="1600" i="1" dirty="0">
                <a:latin typeface="Gill Sans MT" panose="020B0502020104020203" pitchFamily="34" charset="-18"/>
              </a:rPr>
            </a:br>
            <a:r>
              <a:rPr lang="pl-PL" sz="1600" i="1" dirty="0">
                <a:latin typeface="Gill Sans MT" panose="020B0502020104020203" pitchFamily="34" charset="-18"/>
              </a:rPr>
              <a:t>www.europeanevaluation.org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5166A9A-9B98-49B9-98F2-F8F21EBD305D}"/>
              </a:ext>
            </a:extLst>
          </p:cNvPr>
          <p:cNvSpPr/>
          <p:nvPr/>
        </p:nvSpPr>
        <p:spPr>
          <a:xfrm>
            <a:off x="447514" y="1070827"/>
            <a:ext cx="5814392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761341"/>
              </a:buClr>
            </a:pPr>
            <a:r>
              <a:rPr lang="pl-PL" b="1" dirty="0">
                <a:latin typeface="Gill Sans MT" panose="020B0502020104020203" pitchFamily="34" charset="-18"/>
              </a:rPr>
              <a:t>Rozwój współpracy z instytucjami zewnętrznymi:</a:t>
            </a:r>
          </a:p>
        </p:txBody>
      </p:sp>
    </p:spTree>
    <p:extLst>
      <p:ext uri="{BB962C8B-B14F-4D97-AF65-F5344CB8AC3E}">
        <p14:creationId xmlns:p14="http://schemas.microsoft.com/office/powerpoint/2010/main" val="338864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2296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	Zarząd PTE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94AD7A7-F195-4DC7-9161-11F8343A43D6}"/>
              </a:ext>
            </a:extLst>
          </p:cNvPr>
          <p:cNvSpPr/>
          <p:nvPr/>
        </p:nvSpPr>
        <p:spPr>
          <a:xfrm>
            <a:off x="459698" y="1318889"/>
            <a:ext cx="41026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Gill Sans MT" panose="020B0502020104020203" pitchFamily="34" charset="-18"/>
              </a:rPr>
              <a:t>Skład Zarządu Głównego PTE: </a:t>
            </a:r>
          </a:p>
          <a:p>
            <a:pPr marL="285750" indent="-285750" algn="just"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700" dirty="0">
                <a:latin typeface="Gill Sans MT" panose="020B0502020104020203" pitchFamily="34" charset="-18"/>
              </a:rPr>
              <a:t>Prof. dr hab. Leszek </a:t>
            </a:r>
            <a:r>
              <a:rPr lang="pl-PL" sz="1700" dirty="0" err="1">
                <a:latin typeface="Gill Sans MT" panose="020B0502020104020203" pitchFamily="34" charset="-18"/>
              </a:rPr>
              <a:t>Korporowicz</a:t>
            </a:r>
            <a:r>
              <a:rPr lang="pl-PL" sz="1700" dirty="0">
                <a:latin typeface="Gill Sans MT" panose="020B0502020104020203" pitchFamily="34" charset="-18"/>
              </a:rPr>
              <a:t> – Prezes Honorowy</a:t>
            </a:r>
          </a:p>
          <a:p>
            <a:pPr marL="285750" indent="-285750" algn="just"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700" dirty="0">
                <a:latin typeface="Gill Sans MT" panose="020B0502020104020203" pitchFamily="34" charset="-18"/>
              </a:rPr>
              <a:t>Jakub Wróblewski - Prezes Zarządu Głównego</a:t>
            </a:r>
          </a:p>
          <a:p>
            <a:pPr marL="285750" indent="-285750" algn="just"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700" dirty="0">
                <a:latin typeface="Gill Sans MT" panose="020B0502020104020203" pitchFamily="34" charset="-18"/>
              </a:rPr>
              <a:t>Monika Bartosiewicz-Niziołek - Wiceprezes Zarządu Głównego </a:t>
            </a:r>
          </a:p>
          <a:p>
            <a:pPr marL="285750" indent="-285750" algn="just"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700" dirty="0">
                <a:latin typeface="Gill Sans MT" panose="020B0502020104020203" pitchFamily="34" charset="-18"/>
              </a:rPr>
              <a:t>dr Marcin Zarzecki - Wiceprezes Zarządu Głównego </a:t>
            </a:r>
          </a:p>
          <a:p>
            <a:pPr marL="285750" indent="-285750" algn="just"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700" dirty="0">
                <a:latin typeface="Gill Sans MT" panose="020B0502020104020203" pitchFamily="34" charset="-18"/>
              </a:rPr>
              <a:t>Agnieszka Śnieżek– Skarbnik</a:t>
            </a:r>
          </a:p>
          <a:p>
            <a:pPr marL="285750" indent="-285750" algn="just"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700" dirty="0">
                <a:latin typeface="Gill Sans MT" panose="020B0502020104020203" pitchFamily="34" charset="-18"/>
              </a:rPr>
              <a:t>Mateusz Zych – Sekretarz</a:t>
            </a:r>
          </a:p>
          <a:p>
            <a:pPr marL="285750" indent="-285750" algn="just"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700" dirty="0">
                <a:latin typeface="Gill Sans MT" panose="020B0502020104020203" pitchFamily="34" charset="-18"/>
              </a:rPr>
              <a:t>Beata Ciężka - Członek Zarządu Głównego</a:t>
            </a:r>
          </a:p>
          <a:p>
            <a:pPr marL="285750" indent="-285750" algn="just"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700" dirty="0">
                <a:latin typeface="Gill Sans MT" panose="020B0502020104020203" pitchFamily="34" charset="-18"/>
              </a:rPr>
              <a:t>dr Mirosław </a:t>
            </a:r>
            <a:r>
              <a:rPr lang="pl-PL" sz="1700" dirty="0" err="1">
                <a:latin typeface="Gill Sans MT" panose="020B0502020104020203" pitchFamily="34" charset="-18"/>
              </a:rPr>
              <a:t>Warowicki</a:t>
            </a:r>
            <a:r>
              <a:rPr lang="pl-PL" sz="1700" dirty="0">
                <a:latin typeface="Gill Sans MT" panose="020B0502020104020203" pitchFamily="34" charset="-18"/>
              </a:rPr>
              <a:t> - Członek Zarządu Głównego 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4658F1C-640B-41CE-B562-1BED6FF0239B}"/>
              </a:ext>
            </a:extLst>
          </p:cNvPr>
          <p:cNvSpPr/>
          <p:nvPr/>
        </p:nvSpPr>
        <p:spPr>
          <a:xfrm>
            <a:off x="4897442" y="1327660"/>
            <a:ext cx="4102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Gill Sans MT" panose="020B0502020104020203" pitchFamily="34" charset="-18"/>
              </a:rPr>
              <a:t>Skład Komisji Rewizyjnej PTE: </a:t>
            </a:r>
          </a:p>
          <a:p>
            <a:pPr marL="285750" indent="-285750" algn="just"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700" dirty="0">
                <a:latin typeface="Gill Sans MT" panose="020B0502020104020203" pitchFamily="34" charset="-18"/>
              </a:rPr>
              <a:t>Jacek Pokorski – Przewodniczący Głównej Komisji Rewizyjnej</a:t>
            </a:r>
          </a:p>
          <a:p>
            <a:pPr marL="285750" indent="-285750" algn="just"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700" dirty="0">
                <a:latin typeface="Gill Sans MT" panose="020B0502020104020203" pitchFamily="34" charset="-18"/>
              </a:rPr>
              <a:t>Piotr </a:t>
            </a:r>
            <a:r>
              <a:rPr lang="pl-PL" sz="1700" dirty="0" err="1">
                <a:latin typeface="Gill Sans MT" panose="020B0502020104020203" pitchFamily="34" charset="-18"/>
              </a:rPr>
              <a:t>Stronkowski</a:t>
            </a:r>
            <a:r>
              <a:rPr lang="pl-PL" sz="1700" dirty="0">
                <a:latin typeface="Gill Sans MT" panose="020B0502020104020203" pitchFamily="34" charset="-18"/>
              </a:rPr>
              <a:t> - Członek Głównej Komisji Rewizyjnej</a:t>
            </a:r>
          </a:p>
          <a:p>
            <a:pPr marL="285750" indent="-285750" algn="just"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700" dirty="0">
                <a:latin typeface="Gill Sans MT" panose="020B0502020104020203" pitchFamily="34" charset="-18"/>
              </a:rPr>
              <a:t>Seweryn Krupnik - Członek Głównej Komisji Rewizyjnej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47514" y="1102437"/>
            <a:ext cx="8229600" cy="471105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761341"/>
              </a:buClr>
              <a:buNone/>
            </a:pPr>
            <a:r>
              <a:rPr lang="pl-PL" sz="1800" b="1" dirty="0">
                <a:latin typeface="Gill Sans MT" panose="020B0502020104020203" pitchFamily="34" charset="-18"/>
              </a:rPr>
              <a:t>Zrealizowane szkolenia:</a:t>
            </a:r>
          </a:p>
          <a:p>
            <a:pPr algn="just"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Ewaluacja Rządowego Programu Wsparcia Rozwoju Organizacji Harcerskich i Skautowych na lata 2018-2030 na zlecenie Narodowego Instytutu Wolności Centrum Rozwoju Społeczeństwa Obywatelskiego (grudzień 2019)</a:t>
            </a:r>
          </a:p>
          <a:p>
            <a:pPr algn="just"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Ewaluacja programów i projektów na zlecenie FRSE (grudzień 2019)</a:t>
            </a:r>
          </a:p>
          <a:p>
            <a:pPr algn="just"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Stosowanie zasady dostępności w ewaluacji dla Zespołu Sterującego Ewaluacją Polityki Spójności na lata 2014-2020, Grupy Sterującej Ewaluacją PO WER oraz Krajowego i Regionalnych Obserwatoriów Terytorialnych na zlecenie Ministerstwa Inwestycji i Rozwoju we współpracy ze Spółdzielnią Socjalną </a:t>
            </a:r>
            <a:r>
              <a:rPr lang="pl-PL" sz="1600" dirty="0" err="1">
                <a:latin typeface="Gill Sans MT" panose="020B0502020104020203" pitchFamily="34" charset="-18"/>
              </a:rPr>
              <a:t>Fado</a:t>
            </a:r>
            <a:r>
              <a:rPr lang="pl-PL" sz="1600" dirty="0">
                <a:latin typeface="Gill Sans MT" panose="020B0502020104020203" pitchFamily="34" charset="-18"/>
              </a:rPr>
              <a:t> z Łodzi (wrzesień 2019)</a:t>
            </a:r>
          </a:p>
          <a:p>
            <a:pPr algn="just"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Kuźnia Ewaluacji – edycja otwarta (czerwiec 2019)</a:t>
            </a:r>
          </a:p>
          <a:p>
            <a:pPr algn="just"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Ewaluacja Regionalnego Programu Operacyjnego dla pracowników Urzędu Marszałkowskiego Województwa Świętokrzyskiego w Kielcach (czerwiec 2019)</a:t>
            </a:r>
          </a:p>
          <a:p>
            <a:pPr algn="just"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Ewaluacja projektu – jak to zrobić? dla beneficjentów Regionalnego Programu Operacyjnego na lata 2014-2020 wdrażanego przez Urząd Marszałkowski Województwa Kujawsko-Pomorskiego w Toruniu (marzec 2019)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2296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  Działalność szkoleniowa</a:t>
            </a:r>
          </a:p>
        </p:txBody>
      </p:sp>
    </p:spTree>
    <p:extLst>
      <p:ext uri="{BB962C8B-B14F-4D97-AF65-F5344CB8AC3E}">
        <p14:creationId xmlns:p14="http://schemas.microsoft.com/office/powerpoint/2010/main" val="4003433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60419" y="1330946"/>
            <a:ext cx="5234662" cy="432870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endParaRPr lang="pl-PL" sz="1600" dirty="0">
              <a:latin typeface="Gill Sans MT" panose="020B0502020104020203" pitchFamily="34" charset="-18"/>
            </a:endParaRPr>
          </a:p>
          <a:p>
            <a:pPr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Bartosiewicz-Niziołek, M., Felcis, W., </a:t>
            </a:r>
            <a:r>
              <a:rPr lang="pl-PL" sz="1600" dirty="0" err="1">
                <a:latin typeface="Gill Sans MT" panose="020B0502020104020203" pitchFamily="34" charset="-18"/>
              </a:rPr>
              <a:t>Strzęboszewski</a:t>
            </a:r>
            <a:r>
              <a:rPr lang="pl-PL" sz="1600" dirty="0">
                <a:latin typeface="Gill Sans MT" panose="020B0502020104020203" pitchFamily="34" charset="-18"/>
              </a:rPr>
              <a:t>, P., Hermann-Pawłowska, K., Ciężka, B., Szczurek, A. (2020) Poland [w:] The </a:t>
            </a:r>
            <a:r>
              <a:rPr lang="pl-PL" sz="1600" dirty="0" err="1">
                <a:latin typeface="Gill Sans MT" panose="020B0502020104020203" pitchFamily="34" charset="-18"/>
              </a:rPr>
              <a:t>Institutionalization</a:t>
            </a:r>
            <a:r>
              <a:rPr lang="pl-PL" sz="1600" dirty="0">
                <a:latin typeface="Gill Sans MT" panose="020B0502020104020203" pitchFamily="34" charset="-18"/>
              </a:rPr>
              <a:t> of Evaluation in Europe </a:t>
            </a:r>
            <a:r>
              <a:rPr lang="pl-PL" sz="1600" dirty="0" err="1">
                <a:latin typeface="Gill Sans MT" panose="020B0502020104020203" pitchFamily="34" charset="-18"/>
              </a:rPr>
              <a:t>Stockmann</a:t>
            </a:r>
            <a:r>
              <a:rPr lang="pl-PL" sz="1600" dirty="0">
                <a:latin typeface="Gill Sans MT" panose="020B0502020104020203" pitchFamily="34" charset="-18"/>
              </a:rPr>
              <a:t> R., Meyer W., </a:t>
            </a:r>
            <a:r>
              <a:rPr lang="pl-PL" sz="1600" dirty="0" err="1">
                <a:latin typeface="Gill Sans MT" panose="020B0502020104020203" pitchFamily="34" charset="-18"/>
              </a:rPr>
              <a:t>Taube</a:t>
            </a:r>
            <a:r>
              <a:rPr lang="pl-PL" sz="1600" dirty="0">
                <a:latin typeface="Gill Sans MT" panose="020B0502020104020203" pitchFamily="34" charset="-18"/>
              </a:rPr>
              <a:t> L. (ed.), </a:t>
            </a:r>
            <a:r>
              <a:rPr lang="pl-PL" sz="1600" dirty="0" err="1">
                <a:latin typeface="Gill Sans MT" panose="020B0502020104020203" pitchFamily="34" charset="-18"/>
              </a:rPr>
              <a:t>Palgrave</a:t>
            </a:r>
            <a:r>
              <a:rPr lang="pl-PL" sz="1600" dirty="0">
                <a:latin typeface="Gill Sans MT" panose="020B0502020104020203" pitchFamily="34" charset="-18"/>
              </a:rPr>
              <a:t> MacMillan</a:t>
            </a:r>
          </a:p>
          <a:p>
            <a:pPr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Bartosiewicz-Niziołek, M., Wróblewski, J. (2019). Aspekty demokracji, praw człowieka i dobrego rządzenia w polskiej ewaluacji, [w:] Ewaluacja – perspektywa regionalna. Doświadczenia i inspiracje. Toruń: Urząd Marszałkowski Województwa Kujawsko-Pomorskiego (publikacja recenzowana).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2296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  Publikacje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428556-120A-4322-8AFA-82A090013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69" y="1371000"/>
            <a:ext cx="1837581" cy="2546823"/>
          </a:xfrm>
          <a:prstGeom prst="rect">
            <a:avLst/>
          </a:prstGeom>
        </p:spPr>
      </p:pic>
      <p:pic>
        <p:nvPicPr>
          <p:cNvPr id="1026" name="Picture 2" descr="cover">
            <a:extLst>
              <a:ext uri="{FF2B5EF4-FFF2-40B4-BE49-F238E27FC236}">
                <a16:creationId xmlns:a16="http://schemas.microsoft.com/office/drawing/2014/main" id="{5D735F42-96A4-4508-97B9-96C12113F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40177"/>
            <a:ext cx="1804000" cy="254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2C68003D-455D-4451-8464-4A02BB626DBC}"/>
              </a:ext>
            </a:extLst>
          </p:cNvPr>
          <p:cNvSpPr/>
          <p:nvPr/>
        </p:nvSpPr>
        <p:spPr>
          <a:xfrm>
            <a:off x="477570" y="1165173"/>
            <a:ext cx="4568430" cy="459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761341"/>
              </a:buClr>
            </a:pPr>
            <a:r>
              <a:rPr lang="pl-PL" b="1" dirty="0">
                <a:latin typeface="Gill Sans MT" panose="020B0502020104020203" pitchFamily="34" charset="-18"/>
              </a:rPr>
              <a:t>Publikacje wydane we współpracy z PTE:</a:t>
            </a:r>
          </a:p>
        </p:txBody>
      </p:sp>
    </p:spTree>
    <p:extLst>
      <p:ext uri="{BB962C8B-B14F-4D97-AF65-F5344CB8AC3E}">
        <p14:creationId xmlns:p14="http://schemas.microsoft.com/office/powerpoint/2010/main" val="1825540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ogotyp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214422"/>
            <a:ext cx="4714908" cy="221031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414338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Gill Sans MT" panose="020B0502020104020203" pitchFamily="34" charset="-18"/>
              </a:rPr>
              <a:t>ul. Wóycickiego 1/3, bud. 23 s. 313. </a:t>
            </a:r>
            <a:br>
              <a:rPr lang="pl-PL" sz="2400" b="1" dirty="0">
                <a:latin typeface="Gill Sans MT" panose="020B0502020104020203" pitchFamily="34" charset="-18"/>
              </a:rPr>
            </a:br>
            <a:r>
              <a:rPr lang="pl-PL" sz="2400" b="1" dirty="0">
                <a:latin typeface="Gill Sans MT" panose="020B0502020104020203" pitchFamily="34" charset="-18"/>
              </a:rPr>
              <a:t>01-938 Warszawa</a:t>
            </a:r>
          </a:p>
          <a:p>
            <a:pPr algn="ctr"/>
            <a:endParaRPr lang="pl-PL" sz="2400" b="1" dirty="0">
              <a:latin typeface="Gill Sans MT" panose="020B0502020104020203" pitchFamily="34" charset="-18"/>
            </a:endParaRPr>
          </a:p>
          <a:p>
            <a:pPr algn="ctr"/>
            <a:r>
              <a:rPr lang="pl-PL" sz="2400" b="1" dirty="0">
                <a:latin typeface="Gill Sans MT" panose="020B0502020104020203" pitchFamily="34" charset="-18"/>
              </a:rPr>
              <a:t>pte@pte.org.pl</a:t>
            </a:r>
          </a:p>
          <a:p>
            <a:pPr algn="ctr"/>
            <a:endParaRPr lang="pl-PL" sz="1600" b="1" dirty="0">
              <a:solidFill>
                <a:srgbClr val="761341"/>
              </a:solidFill>
            </a:endParaRPr>
          </a:p>
          <a:p>
            <a:pPr algn="ctr"/>
            <a:endParaRPr lang="pl-PL" sz="1600" b="1" dirty="0">
              <a:solidFill>
                <a:srgbClr val="76134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Obraz może zawierać: 1 osoba, tabela i w budynku">
            <a:extLst>
              <a:ext uri="{FF2B5EF4-FFF2-40B4-BE49-F238E27FC236}">
                <a16:creationId xmlns:a16="http://schemas.microsoft.com/office/drawing/2014/main" id="{4F23F29B-DE2E-4D79-9888-4232EF74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22" y="2097387"/>
            <a:ext cx="2146481" cy="143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20934" y="1077862"/>
            <a:ext cx="8542841" cy="10199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1" dirty="0">
                <a:latin typeface="Gill Sans MT" panose="020B0502020104020203" pitchFamily="34" charset="-18"/>
              </a:rPr>
              <a:t>Tydzień Jakości Kształcenia – seminarium „Poza granice parametryzacji. </a:t>
            </a:r>
            <a:br>
              <a:rPr lang="pl-PL" sz="1800" b="1" dirty="0">
                <a:latin typeface="Gill Sans MT" panose="020B0502020104020203" pitchFamily="34" charset="-18"/>
              </a:rPr>
            </a:br>
            <a:r>
              <a:rPr lang="pl-PL" sz="1800" b="1" dirty="0">
                <a:latin typeface="Gill Sans MT" panose="020B0502020104020203" pitchFamily="34" charset="-18"/>
              </a:rPr>
              <a:t>O społeczną wartość, etykę i racjonalność ewaluacji” | Kraków 08-14.04.2019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6620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Działania naukowe</a:t>
            </a:r>
          </a:p>
        </p:txBody>
      </p:sp>
      <p:pic>
        <p:nvPicPr>
          <p:cNvPr id="2050" name="Picture 2" descr="Brak dostępnego opisu zdjęcia.">
            <a:extLst>
              <a:ext uri="{FF2B5EF4-FFF2-40B4-BE49-F238E27FC236}">
                <a16:creationId xmlns:a16="http://schemas.microsoft.com/office/drawing/2014/main" id="{80463FEF-8C62-44A7-AD48-580C6034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83" y="2580431"/>
            <a:ext cx="1656184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3BE6B4F0-CD86-4B6E-A615-38B42F03A930}"/>
              </a:ext>
            </a:extLst>
          </p:cNvPr>
          <p:cNvSpPr/>
          <p:nvPr/>
        </p:nvSpPr>
        <p:spPr>
          <a:xfrm>
            <a:off x="420935" y="1988840"/>
            <a:ext cx="4511106" cy="3372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Od 8 do 14 kwietnia 2019 roku na Uniwersytecie Jagiellońskim odbył się VII Tydzień Jakości Kształcenia, podczas którego odbyły się wykłady i dyskusje poświęcone zwiększaniu świadomości znaczenia działań projakościowych.</a:t>
            </a:r>
          </a:p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W trakcie Tygodnia Jakości Kształcenia odbyło się seminarium „Poza granice parametryzacji. O społeczną wartość, etykę i racjonalność ewaluacji”.</a:t>
            </a:r>
          </a:p>
        </p:txBody>
      </p:sp>
      <p:pic>
        <p:nvPicPr>
          <p:cNvPr id="2054" name="Picture 6" descr="Obraz może zawierać: 3 osoby, ludzie siedzą">
            <a:extLst>
              <a:ext uri="{FF2B5EF4-FFF2-40B4-BE49-F238E27FC236}">
                <a16:creationId xmlns:a16="http://schemas.microsoft.com/office/drawing/2014/main" id="{46651C8E-D931-4935-9B82-B11A2D8B6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25" y="3644090"/>
            <a:ext cx="2104278" cy="140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5BB4B53B-6037-428A-967F-A7FA6776F085}"/>
              </a:ext>
            </a:extLst>
          </p:cNvPr>
          <p:cNvSpPr/>
          <p:nvPr/>
        </p:nvSpPr>
        <p:spPr>
          <a:xfrm>
            <a:off x="5227983" y="5157192"/>
            <a:ext cx="37357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latin typeface="Gill Sans MT" panose="020B0502020104020203" pitchFamily="34" charset="-18"/>
              </a:rPr>
              <a:t>Źródło zdjęć: Uniwersytet Jagielloński – Tydzień Jakości Kształcenia | Polskie Towarzystwo Ewaluacyjne</a:t>
            </a:r>
          </a:p>
        </p:txBody>
      </p:sp>
    </p:spTree>
    <p:extLst>
      <p:ext uri="{BB962C8B-B14F-4D97-AF65-F5344CB8AC3E}">
        <p14:creationId xmlns:p14="http://schemas.microsoft.com/office/powerpoint/2010/main" val="328104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6620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Działania naukowe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A25ECA5-9B09-475F-A71C-96A0E024D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061460"/>
              </p:ext>
            </p:extLst>
          </p:nvPr>
        </p:nvGraphicFramePr>
        <p:xfrm>
          <a:off x="420935" y="2001717"/>
          <a:ext cx="8471545" cy="371799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10823">
                  <a:extLst>
                    <a:ext uri="{9D8B030D-6E8A-4147-A177-3AD203B41FA5}">
                      <a16:colId xmlns:a16="http://schemas.microsoft.com/office/drawing/2014/main" val="1327006835"/>
                    </a:ext>
                  </a:extLst>
                </a:gridCol>
                <a:gridCol w="6060722">
                  <a:extLst>
                    <a:ext uri="{9D8B030D-6E8A-4147-A177-3AD203B41FA5}">
                      <a16:colId xmlns:a16="http://schemas.microsoft.com/office/drawing/2014/main" val="3795878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-18"/>
                        </a:rPr>
                        <a:t>IMIĘ I NAZWISKO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13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-18"/>
                        </a:rPr>
                        <a:t>TYTUŁ 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13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724277"/>
                  </a:ext>
                </a:extLst>
              </a:tr>
              <a:tr h="22706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Dr hab. Leszek Korporowicz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Wprowadzenie: O społeczną odpowiedzialność ewaluacji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365409"/>
                  </a:ext>
                </a:extLst>
              </a:tr>
              <a:tr h="37815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Prof. dr hab. Henryk Mizerek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Jak uratować pedagogiczny sens ewaluacji – czyli warunki brzegowe jakości kształcenia na uniwersytecie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74257"/>
                  </a:ext>
                </a:extLst>
              </a:tr>
              <a:tr h="37759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Dr hab. Marek </a:t>
                      </a:r>
                      <a:r>
                        <a:rPr lang="pl-PL" sz="1200" u="none" strike="noStrike" dirty="0" err="1">
                          <a:effectLst/>
                          <a:latin typeface="Gill Sans MT" panose="020B0502020104020203" pitchFamily="34" charset="-18"/>
                        </a:rPr>
                        <a:t>Rembierz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O potrzebie aksjologii ewaluacji, czyli o walorach dialogu w refleksji nad wartością edukacji.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8375433"/>
                  </a:ext>
                </a:extLst>
              </a:tr>
              <a:tr h="52812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Dr hab. Maria </a:t>
                      </a:r>
                      <a:r>
                        <a:rPr lang="pl-PL" sz="1200" u="none" strike="noStrike" dirty="0" err="1">
                          <a:effectLst/>
                          <a:latin typeface="Gill Sans MT" panose="020B0502020104020203" pitchFamily="34" charset="-18"/>
                        </a:rPr>
                        <a:t>Groenwald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Etyczne aspekty decyzji nauczycieli akademickich podejmowanych w odpowiedzi na „ewaluację” reformowanego systemu szkolnictwa wyższego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8623783"/>
                  </a:ext>
                </a:extLst>
              </a:tr>
              <a:tr h="36808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Dr hab. Krzysztof </a:t>
                      </a:r>
                      <a:r>
                        <a:rPr lang="pl-PL" sz="1200" u="none" strike="noStrike" dirty="0" err="1">
                          <a:effectLst/>
                          <a:latin typeface="Gill Sans MT" panose="020B0502020104020203" pitchFamily="34" charset="-18"/>
                        </a:rPr>
                        <a:t>Szewior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Ewaluacja a akredytacja w szkolnictwie wyższym państw niemieckojęzycznych. Ku środowiskowej współodpowiedzialności.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7786084"/>
                  </a:ext>
                </a:extLst>
              </a:tr>
              <a:tr h="201341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Gill Sans MT" panose="020B0502020104020203" pitchFamily="34" charset="-18"/>
                        </a:rPr>
                        <a:t>Dr hab. Sylwia Jaskuła</a:t>
                      </a:r>
                    </a:p>
                  </a:txBody>
                  <a:tcPr marL="2323" marR="2323" marT="232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Działania pozorne w ewaluacji jakości kształcenia i działalności naukowej w obszarze szkolnictwa wyższego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81061"/>
                  </a:ext>
                </a:extLst>
              </a:tr>
              <a:tr h="2772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Dr Marcin Zarzecki UKSW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Eskalacja czy kryzys ewaluacji. Pytanie o metodologię jakości kształcenia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69793"/>
                  </a:ext>
                </a:extLst>
              </a:tr>
              <a:tr h="56603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Dr hab. inż. Justyna Bugaj UJ Pełnomocnik Rektora UJ ds. jakości kształcenia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System Doskonalenia Jakości Kształcenia Uniwersytetu Jagiellońskiego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2243772"/>
                  </a:ext>
                </a:extLst>
              </a:tr>
              <a:tr h="25215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Jakub Wróblewski – Prezes PTE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Standardy ewaluacji Polskiego Towarzystwa Ewaluacyjnego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2469887"/>
                  </a:ext>
                </a:extLst>
              </a:tr>
              <a:tr h="1902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Dr hab. Leszek Korporowicz UJ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Gill Sans MT" panose="020B0502020104020203" pitchFamily="34" charset="-18"/>
                        </a:rPr>
                        <a:t>Społeczna racjonalność ewaluacji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2323" marR="2323" marT="2323" marB="0">
                    <a:lnL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1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1916347"/>
                  </a:ext>
                </a:extLst>
              </a:tr>
            </a:tbl>
          </a:graphicData>
        </a:graphic>
      </p:graphicFrame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BF4948D3-3FCE-46C4-BCBE-6485C0902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34" y="1077862"/>
            <a:ext cx="8471545" cy="10199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1" dirty="0">
                <a:latin typeface="Gill Sans MT" panose="020B0502020104020203" pitchFamily="34" charset="-18"/>
              </a:rPr>
              <a:t>Tydzień Jakości Kształcenia – seminarium „Poza granice parametryzacji. </a:t>
            </a:r>
            <a:br>
              <a:rPr lang="pl-PL" sz="1800" b="1" dirty="0">
                <a:latin typeface="Gill Sans MT" panose="020B0502020104020203" pitchFamily="34" charset="-18"/>
              </a:rPr>
            </a:br>
            <a:r>
              <a:rPr lang="pl-PL" sz="1800" b="1" dirty="0">
                <a:latin typeface="Gill Sans MT" panose="020B0502020104020203" pitchFamily="34" charset="-18"/>
              </a:rPr>
              <a:t>O społeczną wartość, etykę i racjonalność ewaluacji” | Kraków 08-14.04.2019</a:t>
            </a:r>
          </a:p>
        </p:txBody>
      </p:sp>
    </p:spTree>
    <p:extLst>
      <p:ext uri="{BB962C8B-B14F-4D97-AF65-F5344CB8AC3E}">
        <p14:creationId xmlns:p14="http://schemas.microsoft.com/office/powerpoint/2010/main" val="260909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1BA3926-65E0-4891-BF54-A8C1B65D6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04" y="2761265"/>
            <a:ext cx="2025175" cy="2876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az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6620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Działania naukowe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BF4948D3-3FCE-46C4-BCBE-6485C0902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34" y="1077862"/>
            <a:ext cx="8471545" cy="10199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1" dirty="0">
                <a:latin typeface="Gill Sans MT" panose="020B0502020104020203" pitchFamily="34" charset="-18"/>
              </a:rPr>
              <a:t>Tydzień Jakości Kształcenia – seminarium „Poza granice parametryzacji. </a:t>
            </a:r>
            <a:br>
              <a:rPr lang="pl-PL" sz="1800" b="1" dirty="0">
                <a:latin typeface="Gill Sans MT" panose="020B0502020104020203" pitchFamily="34" charset="-18"/>
              </a:rPr>
            </a:br>
            <a:r>
              <a:rPr lang="pl-PL" sz="1800" b="1" dirty="0">
                <a:latin typeface="Gill Sans MT" panose="020B0502020104020203" pitchFamily="34" charset="-18"/>
              </a:rPr>
              <a:t>O społeczną wartość, etykę i racjonalność ewaluacji” | Kraków 08-14.04.2019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28D3F59-FE8B-4D2C-9D34-B750E3B3FE5A}"/>
              </a:ext>
            </a:extLst>
          </p:cNvPr>
          <p:cNvSpPr/>
          <p:nvPr/>
        </p:nvSpPr>
        <p:spPr>
          <a:xfrm>
            <a:off x="420935" y="1988840"/>
            <a:ext cx="4511106" cy="3742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Efektem seminarium ewaluacyjnego jest publikacja zbiorowa w „</a:t>
            </a:r>
            <a:r>
              <a:rPr lang="pl-PL" sz="1600" dirty="0" err="1">
                <a:latin typeface="Gill Sans MT" panose="020B0502020104020203" pitchFamily="34" charset="-18"/>
              </a:rPr>
              <a:t>Educatio</a:t>
            </a:r>
            <a:r>
              <a:rPr lang="pl-PL" sz="1600" dirty="0">
                <a:latin typeface="Gill Sans MT" panose="020B0502020104020203" pitchFamily="34" charset="-18"/>
              </a:rPr>
              <a:t> Nova”  (</a:t>
            </a:r>
            <a:r>
              <a:rPr lang="pt-BR" sz="1600" dirty="0">
                <a:latin typeface="Gill Sans MT" panose="020B0502020104020203" pitchFamily="34" charset="-18"/>
              </a:rPr>
              <a:t>Annales Universitatis Mariae Curie-Sklodowska, sectio N – Educatio Nova</a:t>
            </a:r>
            <a:r>
              <a:rPr lang="pl-PL" sz="1600" dirty="0">
                <a:latin typeface="Gill Sans MT" panose="020B0502020104020203" pitchFamily="34" charset="-18"/>
              </a:rPr>
              <a:t> - No 4 2019).</a:t>
            </a:r>
          </a:p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W numerze znalazły się artykuły autorstwa </a:t>
            </a:r>
            <a:br>
              <a:rPr lang="pl-PL" sz="1600" dirty="0">
                <a:latin typeface="Gill Sans MT" panose="020B0502020104020203" pitchFamily="34" charset="-18"/>
              </a:rPr>
            </a:br>
            <a:r>
              <a:rPr lang="pl-PL" sz="1600" dirty="0">
                <a:latin typeface="Gill Sans MT" panose="020B0502020104020203" pitchFamily="34" charset="-18"/>
              </a:rPr>
              <a:t>m. in.: Leszka Korporowicza, Sylwii Jaskuły, Marii </a:t>
            </a:r>
            <a:r>
              <a:rPr lang="pl-PL" sz="1600" dirty="0" err="1">
                <a:latin typeface="Gill Sans MT" panose="020B0502020104020203" pitchFamily="34" charset="-18"/>
              </a:rPr>
              <a:t>Groenwald</a:t>
            </a:r>
            <a:r>
              <a:rPr lang="pl-PL" sz="1600" dirty="0">
                <a:latin typeface="Gill Sans MT" panose="020B0502020104020203" pitchFamily="34" charset="-18"/>
              </a:rPr>
              <a:t>, Justyny </a:t>
            </a:r>
            <a:r>
              <a:rPr lang="pl-PL" sz="1600" dirty="0" err="1">
                <a:latin typeface="Gill Sans MT" panose="020B0502020104020203" pitchFamily="34" charset="-18"/>
              </a:rPr>
              <a:t>Nowotniak</a:t>
            </a:r>
            <a:r>
              <a:rPr lang="pl-PL" sz="1600" dirty="0">
                <a:latin typeface="Gill Sans MT" panose="020B0502020104020203" pitchFamily="34" charset="-18"/>
              </a:rPr>
              <a:t>, Aleksandry Araszkiewicz, Iwony Morawskiej, Anety Grodeckiej, Krzysztofa </a:t>
            </a:r>
            <a:r>
              <a:rPr lang="pl-PL" sz="1600" dirty="0" err="1">
                <a:latin typeface="Gill Sans MT" panose="020B0502020104020203" pitchFamily="34" charset="-18"/>
              </a:rPr>
              <a:t>Szewiora</a:t>
            </a:r>
            <a:r>
              <a:rPr lang="pl-PL" sz="1600" dirty="0">
                <a:latin typeface="Gill Sans MT" panose="020B0502020104020203" pitchFamily="34" charset="-18"/>
              </a:rPr>
              <a:t> i Jakuba Wróblewskiego.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2BE2AA-2B84-4519-A267-A9A981B5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88" y="1988840"/>
            <a:ext cx="2089508" cy="294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94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8" descr="Obraz może zawierać: 8 osób, uśmiechnięci ludzie, ludzie stoją">
            <a:extLst>
              <a:ext uri="{FF2B5EF4-FFF2-40B4-BE49-F238E27FC236}">
                <a16:creationId xmlns:a16="http://schemas.microsoft.com/office/drawing/2014/main" id="{79A88099-144F-4D29-89FA-C2742DAC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91" y="2171914"/>
            <a:ext cx="1928434" cy="14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20935" y="1077862"/>
            <a:ext cx="8577270" cy="10199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1" dirty="0">
                <a:latin typeface="Gill Sans MT" panose="020B0502020104020203" pitchFamily="34" charset="-18"/>
              </a:rPr>
              <a:t>IV Międzyregionalna Konferencja Ewaluacyjna: Ewaluacja – obowiązek czy klucz do uproszczeń w realizacji programów operacyjnych? | Toruń 4-5.06.2019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6620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Działania naukowe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BE6B4F0-CD86-4B6E-A615-38B42F03A930}"/>
              </a:ext>
            </a:extLst>
          </p:cNvPr>
          <p:cNvSpPr/>
          <p:nvPr/>
        </p:nvSpPr>
        <p:spPr>
          <a:xfrm>
            <a:off x="385275" y="1980980"/>
            <a:ext cx="4618773" cy="376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Wydarzenie pod patronatem Ministra Inwestycji i Rozwoju oraz Polskiego Towarzystwa Ewaluacyjnego zostało zorganizowane przez Biuro Ewaluacji Wydziału Analiz i Ewaluacji w Departamencie Funduszy Europejskich Urzędu Marszałkowskiego Województwa Kujawsko-Pomorskiego.</a:t>
            </a:r>
          </a:p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Szesnaście wystąpień poświęconych było m.in. wyzwaniom dla ewaluacji polityki spójności i roli ewaluacji w procesie decyzyjnym.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73BF922-94D5-4A9B-8D95-3435ED1D89F9}"/>
              </a:ext>
            </a:extLst>
          </p:cNvPr>
          <p:cNvSpPr/>
          <p:nvPr/>
        </p:nvSpPr>
        <p:spPr>
          <a:xfrm>
            <a:off x="5202721" y="5313531"/>
            <a:ext cx="3916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>
                <a:latin typeface="Gill Sans MT" panose="020B0502020104020203" pitchFamily="34" charset="-18"/>
              </a:rPr>
              <a:t>Źródło zdjęć: Urząd Marszałkowski Województwa Kujawsko-Pomorskiego</a:t>
            </a:r>
          </a:p>
        </p:txBody>
      </p:sp>
      <p:pic>
        <p:nvPicPr>
          <p:cNvPr id="2070" name="Picture 22" descr="Obraz może zawierać: 1 osoba, stoi i w budynku">
            <a:extLst>
              <a:ext uri="{FF2B5EF4-FFF2-40B4-BE49-F238E27FC236}">
                <a16:creationId xmlns:a16="http://schemas.microsoft.com/office/drawing/2014/main" id="{21425AE4-0AA2-47AF-9868-B0F2240D4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8" t="16777" r="9756"/>
          <a:stretch/>
        </p:blipFill>
        <p:spPr bwMode="auto">
          <a:xfrm>
            <a:off x="5338125" y="2978596"/>
            <a:ext cx="2098412" cy="14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Obraz może zawierać: co najmniej jedna osoba, tłum i w budynku">
            <a:extLst>
              <a:ext uri="{FF2B5EF4-FFF2-40B4-BE49-F238E27FC236}">
                <a16:creationId xmlns:a16="http://schemas.microsoft.com/office/drawing/2014/main" id="{615BF928-4ECF-4522-A4B8-1F3842D54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 t="30256" r="24334" b="11824"/>
          <a:stretch/>
        </p:blipFill>
        <p:spPr bwMode="auto">
          <a:xfrm>
            <a:off x="6857497" y="3804688"/>
            <a:ext cx="1928433" cy="14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1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6620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Działania naukowe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BE6B4F0-CD86-4B6E-A615-38B42F03A930}"/>
              </a:ext>
            </a:extLst>
          </p:cNvPr>
          <p:cNvSpPr/>
          <p:nvPr/>
        </p:nvSpPr>
        <p:spPr>
          <a:xfrm>
            <a:off x="385275" y="1995837"/>
            <a:ext cx="8291839" cy="263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W trakcie konferencji zaprezentowano wystąpienia podsumowujące zrealizowane przez PTE badania: Monika Bartosiewicz-Niziołek przedstawiła wyniki badania postaw koordynatorów projektów wobec ewaluacji: „Zbędne obciążenie, gwarancja jakości czy szansa na rozwój?”. Jakub Wróblewski zaprezentował wyniki badania „</a:t>
            </a:r>
            <a:r>
              <a:rPr lang="pl-PL" sz="1600" dirty="0" err="1">
                <a:latin typeface="Gill Sans MT" panose="020B0502020104020203" pitchFamily="34" charset="-18"/>
              </a:rPr>
              <a:t>Assessment</a:t>
            </a:r>
            <a:r>
              <a:rPr lang="pl-PL" sz="1600" dirty="0">
                <a:latin typeface="Gill Sans MT" panose="020B0502020104020203" pitchFamily="34" charset="-18"/>
              </a:rPr>
              <a:t> of the </a:t>
            </a:r>
            <a:r>
              <a:rPr lang="pl-PL" sz="1600" dirty="0" err="1">
                <a:latin typeface="Gill Sans MT" panose="020B0502020104020203" pitchFamily="34" charset="-18"/>
              </a:rPr>
              <a:t>Current</a:t>
            </a:r>
            <a:r>
              <a:rPr lang="pl-PL" sz="1600" dirty="0">
                <a:latin typeface="Gill Sans MT" panose="020B0502020104020203" pitchFamily="34" charset="-18"/>
              </a:rPr>
              <a:t> </a:t>
            </a:r>
            <a:r>
              <a:rPr lang="pl-PL" sz="1600" dirty="0" err="1">
                <a:latin typeface="Gill Sans MT" panose="020B0502020104020203" pitchFamily="34" charset="-18"/>
              </a:rPr>
              <a:t>State</a:t>
            </a:r>
            <a:r>
              <a:rPr lang="pl-PL" sz="1600" dirty="0">
                <a:latin typeface="Gill Sans MT" panose="020B0502020104020203" pitchFamily="34" charset="-18"/>
              </a:rPr>
              <a:t> of </a:t>
            </a:r>
            <a:r>
              <a:rPr lang="pl-PL" sz="1600" dirty="0" err="1">
                <a:latin typeface="Gill Sans MT" panose="020B0502020104020203" pitchFamily="34" charset="-18"/>
              </a:rPr>
              <a:t>Democracy</a:t>
            </a:r>
            <a:r>
              <a:rPr lang="pl-PL" sz="1600" dirty="0">
                <a:latin typeface="Gill Sans MT" panose="020B0502020104020203" pitchFamily="34" charset="-18"/>
              </a:rPr>
              <a:t>, Human </a:t>
            </a:r>
            <a:r>
              <a:rPr lang="pl-PL" sz="1600" dirty="0" err="1">
                <a:latin typeface="Gill Sans MT" panose="020B0502020104020203" pitchFamily="34" charset="-18"/>
              </a:rPr>
              <a:t>Rights</a:t>
            </a:r>
            <a:r>
              <a:rPr lang="pl-PL" sz="1600" dirty="0">
                <a:latin typeface="Gill Sans MT" panose="020B0502020104020203" pitchFamily="34" charset="-18"/>
              </a:rPr>
              <a:t> and </a:t>
            </a:r>
            <a:r>
              <a:rPr lang="pl-PL" sz="1600" dirty="0" err="1">
                <a:latin typeface="Gill Sans MT" panose="020B0502020104020203" pitchFamily="34" charset="-18"/>
              </a:rPr>
              <a:t>Governance</a:t>
            </a:r>
            <a:r>
              <a:rPr lang="pl-PL" sz="1600" dirty="0">
                <a:latin typeface="Gill Sans MT" panose="020B0502020104020203" pitchFamily="34" charset="-18"/>
              </a:rPr>
              <a:t> (DRG) Evaluation in Europe” zrealizowanego we współpracy z towarzystwami ewaluacyjnymi z Chorwacji, Grecji, Macedonii, Serbii, Turcji i Ukrainy.</a:t>
            </a:r>
            <a:endParaRPr lang="pl-PL" sz="1400" dirty="0">
              <a:latin typeface="Gill Sans MT" panose="020B0502020104020203" pitchFamily="34" charset="-18"/>
            </a:endParaRP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9EC23CF0-5D8D-4186-B161-4E1B80142F85}"/>
              </a:ext>
            </a:extLst>
          </p:cNvPr>
          <p:cNvSpPr txBox="1">
            <a:spLocks/>
          </p:cNvSpPr>
          <p:nvPr/>
        </p:nvSpPr>
        <p:spPr>
          <a:xfrm>
            <a:off x="420935" y="1077862"/>
            <a:ext cx="8577270" cy="1019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l-PL" sz="1800" b="1">
                <a:latin typeface="Gill Sans MT" panose="020B0502020104020203" pitchFamily="34" charset="-18"/>
              </a:rPr>
              <a:t>IV Międzyregionalna Konferencja Ewaluacyjna: Ewaluacja – obowiązek czy klucz do uproszczeń w realizacji programów operacyjnych? | Toruń 4-5.06.2019</a:t>
            </a:r>
            <a:endParaRPr lang="pl-PL" sz="1800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43450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20934" y="1077862"/>
            <a:ext cx="8399537" cy="10199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1" dirty="0">
                <a:latin typeface="Gill Sans MT" panose="020B0502020104020203" pitchFamily="34" charset="-18"/>
              </a:rPr>
              <a:t>VIII </a:t>
            </a:r>
            <a:r>
              <a:rPr lang="pl-PL" sz="1800" b="1" dirty="0" err="1">
                <a:latin typeface="Gill Sans MT" panose="020B0502020104020203" pitchFamily="34" charset="-18"/>
              </a:rPr>
              <a:t>Transdyscyplinarne</a:t>
            </a:r>
            <a:r>
              <a:rPr lang="pl-PL" sz="1800" b="1" dirty="0">
                <a:latin typeface="Gill Sans MT" panose="020B0502020104020203" pitchFamily="34" charset="-18"/>
              </a:rPr>
              <a:t> Sympozjum Badań Jakościowych | Warszawa 26-27.06.2019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6620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Działania naukowe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BE6B4F0-CD86-4B6E-A615-38B42F03A930}"/>
              </a:ext>
            </a:extLst>
          </p:cNvPr>
          <p:cNvSpPr/>
          <p:nvPr/>
        </p:nvSpPr>
        <p:spPr>
          <a:xfrm>
            <a:off x="389896" y="2021625"/>
            <a:ext cx="4398128" cy="300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26-27 czerwca 2019 na Uniwersytecie Kardynała Stefana Wyszyńskiego w Warszawie odbyło się VIII </a:t>
            </a:r>
            <a:r>
              <a:rPr lang="pl-PL" sz="1600" dirty="0" err="1">
                <a:latin typeface="Gill Sans MT" panose="020B0502020104020203" pitchFamily="34" charset="-18"/>
              </a:rPr>
              <a:t>Transdyscyplinarne</a:t>
            </a:r>
            <a:r>
              <a:rPr lang="pl-PL" sz="1600" dirty="0">
                <a:latin typeface="Gill Sans MT" panose="020B0502020104020203" pitchFamily="34" charset="-18"/>
              </a:rPr>
              <a:t> Sympozjum Badań Jakościowych.</a:t>
            </a:r>
          </a:p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Podczas dwudniowego sympozjum miało miejsce wiele wystąpień i dyskusji - w tym prelekcje przedstawicieli Polskiego Towarzystwa Ewaluacyjnego.</a:t>
            </a:r>
          </a:p>
        </p:txBody>
      </p:sp>
      <p:pic>
        <p:nvPicPr>
          <p:cNvPr id="2080" name="Picture 32" descr="Obraz może zawierać: co najmniej jedna osoba i w budynku">
            <a:extLst>
              <a:ext uri="{FF2B5EF4-FFF2-40B4-BE49-F238E27FC236}">
                <a16:creationId xmlns:a16="http://schemas.microsoft.com/office/drawing/2014/main" id="{6843838A-D3CC-4DCD-97E3-4FE36C6F6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58274" r="37269"/>
          <a:stretch/>
        </p:blipFill>
        <p:spPr bwMode="auto">
          <a:xfrm>
            <a:off x="5222015" y="3133133"/>
            <a:ext cx="3462024" cy="21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Obraz może zawierać: co najmniej jedna osoba i w budynku">
            <a:extLst>
              <a:ext uri="{FF2B5EF4-FFF2-40B4-BE49-F238E27FC236}">
                <a16:creationId xmlns:a16="http://schemas.microsoft.com/office/drawing/2014/main" id="{720F366F-DEC7-4976-9496-DA8B7BF37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94" t="35105" r="12744"/>
          <a:stretch/>
        </p:blipFill>
        <p:spPr bwMode="auto">
          <a:xfrm>
            <a:off x="5004048" y="1872066"/>
            <a:ext cx="2217450" cy="187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64DE2AC2-8550-47CD-AE25-F8B0409C67FB}"/>
              </a:ext>
            </a:extLst>
          </p:cNvPr>
          <p:cNvSpPr/>
          <p:nvPr/>
        </p:nvSpPr>
        <p:spPr>
          <a:xfrm>
            <a:off x="5207442" y="5481135"/>
            <a:ext cx="3735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>
                <a:latin typeface="Gill Sans MT" panose="020B0502020104020203" pitchFamily="34" charset="-18"/>
              </a:rPr>
              <a:t>Źródło zdjęć: Polskie Towarzystwo Ewaluacyjne</a:t>
            </a:r>
          </a:p>
        </p:txBody>
      </p:sp>
    </p:spTree>
    <p:extLst>
      <p:ext uri="{BB962C8B-B14F-4D97-AF65-F5344CB8AC3E}">
        <p14:creationId xmlns:p14="http://schemas.microsoft.com/office/powerpoint/2010/main" val="295029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20934" y="1077862"/>
            <a:ext cx="8399537" cy="10199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1" dirty="0">
                <a:latin typeface="Gill Sans MT" panose="020B0502020104020203" pitchFamily="34" charset="-18"/>
              </a:rPr>
              <a:t>VIII </a:t>
            </a:r>
            <a:r>
              <a:rPr lang="pl-PL" sz="1800" b="1" dirty="0" err="1">
                <a:latin typeface="Gill Sans MT" panose="020B0502020104020203" pitchFamily="34" charset="-18"/>
              </a:rPr>
              <a:t>Transdyscyplinarne</a:t>
            </a:r>
            <a:r>
              <a:rPr lang="pl-PL" sz="1800" b="1" dirty="0">
                <a:latin typeface="Gill Sans MT" panose="020B0502020104020203" pitchFamily="34" charset="-18"/>
              </a:rPr>
              <a:t> Sympozjum Badań Jakościowych | Warszawa 26-27.06.2019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668"/>
          <a:stretch/>
        </p:blipFill>
        <p:spPr bwMode="auto">
          <a:xfrm>
            <a:off x="670" y="5788912"/>
            <a:ext cx="9143330" cy="107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42EB1-D759-4F3E-B0A5-1B9BAA5F2DB9}"/>
              </a:ext>
            </a:extLst>
          </p:cNvPr>
          <p:cNvSpPr/>
          <p:nvPr/>
        </p:nvSpPr>
        <p:spPr>
          <a:xfrm>
            <a:off x="-19372" y="-52559"/>
            <a:ext cx="9163372" cy="889272"/>
          </a:xfrm>
          <a:prstGeom prst="rect">
            <a:avLst/>
          </a:prstGeom>
          <a:solidFill>
            <a:srgbClr val="761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4" y="144613"/>
            <a:ext cx="8662000" cy="49492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latin typeface="Gill Sans MT" panose="020B0502020104020203" pitchFamily="34" charset="-18"/>
              </a:rPr>
              <a:t> Działania naukowe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BE6B4F0-CD86-4B6E-A615-38B42F03A930}"/>
              </a:ext>
            </a:extLst>
          </p:cNvPr>
          <p:cNvSpPr/>
          <p:nvPr/>
        </p:nvSpPr>
        <p:spPr>
          <a:xfrm>
            <a:off x="389895" y="1913812"/>
            <a:ext cx="8399537" cy="300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6134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Gill Sans MT" panose="020B0502020104020203" pitchFamily="34" charset="-18"/>
              </a:rPr>
              <a:t>Podczas sympozjum odbyło pięć prelekcji przedstawicieli Polskiego Towarzystwa Ewaluacyjnego w ramach sesji plenarnej Relacje społeczne w badaniach ewaluacyjnych: „Badania ewaluacyjne jako model stosunków władzy” (prof. Leszek Korporowicz), „Ewaluacja społeczna w rewitalizacji dialogicznych funkcji edukacji” (dr Sylwia Jaskuła), „Ewaluacja codzienności – czyli kilka refleksji praktyka Ewaluatora” (Beata Ciężka), „Dostępność i podmiotowość - o włączającym sposobie prowadzenia badań ewaluacyjnych w środowisku osób z niepełnosprawnościami” (Magdalena </a:t>
            </a:r>
            <a:r>
              <a:rPr lang="pl-PL" sz="1600" dirty="0" err="1">
                <a:latin typeface="Gill Sans MT" panose="020B0502020104020203" pitchFamily="34" charset="-18"/>
              </a:rPr>
              <a:t>Kocejko</a:t>
            </a:r>
            <a:r>
              <a:rPr lang="pl-PL" sz="1600" dirty="0">
                <a:latin typeface="Gill Sans MT" panose="020B0502020104020203" pitchFamily="34" charset="-18"/>
              </a:rPr>
              <a:t>) i „(Nowe) Standardy ewaluacji Polskiego Towarzystwa Ewaluacyjnego” (Jakub Wróblewski)</a:t>
            </a:r>
          </a:p>
        </p:txBody>
      </p:sp>
    </p:spTree>
    <p:extLst>
      <p:ext uri="{BB962C8B-B14F-4D97-AF65-F5344CB8AC3E}">
        <p14:creationId xmlns:p14="http://schemas.microsoft.com/office/powerpoint/2010/main" val="24022878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1851</Words>
  <Application>Microsoft Office PowerPoint</Application>
  <PresentationFormat>Pokaz na ekranie (4:3)</PresentationFormat>
  <Paragraphs>131</Paragraphs>
  <Slides>22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Gill Sans MT</vt:lpstr>
      <vt:lpstr>Wingdings</vt:lpstr>
      <vt:lpstr>Motyw pakietu Office</vt:lpstr>
      <vt:lpstr>Prezentacja programu PowerPoint</vt:lpstr>
      <vt:lpstr> Zarząd PTE</vt:lpstr>
      <vt:lpstr> Działania naukowe</vt:lpstr>
      <vt:lpstr> Działania naukowe</vt:lpstr>
      <vt:lpstr> Działania naukowe</vt:lpstr>
      <vt:lpstr> Działania naukowe</vt:lpstr>
      <vt:lpstr> Działania naukowe</vt:lpstr>
      <vt:lpstr> Działania naukowe</vt:lpstr>
      <vt:lpstr> Działania naukowe</vt:lpstr>
      <vt:lpstr> Działania naukowe</vt:lpstr>
      <vt:lpstr> Działania naukowe</vt:lpstr>
      <vt:lpstr> Działania naukowe</vt:lpstr>
      <vt:lpstr> Działania naukowe</vt:lpstr>
      <vt:lpstr> Działania naukowe</vt:lpstr>
      <vt:lpstr> Działania naukowe</vt:lpstr>
      <vt:lpstr>Prezentacja programu PowerPoint</vt:lpstr>
      <vt:lpstr> Działania networkingowe</vt:lpstr>
      <vt:lpstr>   Współpraca z instytucjami zewnętrznymi</vt:lpstr>
      <vt:lpstr>   Współpraca z instytucjami zewnętrznymi</vt:lpstr>
      <vt:lpstr>   Działalność szkoleniowa</vt:lpstr>
      <vt:lpstr>   Publikacje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</dc:creator>
  <cp:lastModifiedBy>Jakub Wróblewski</cp:lastModifiedBy>
  <cp:revision>67</cp:revision>
  <dcterms:created xsi:type="dcterms:W3CDTF">2015-10-16T09:43:31Z</dcterms:created>
  <dcterms:modified xsi:type="dcterms:W3CDTF">2020-12-12T08:27:34Z</dcterms:modified>
</cp:coreProperties>
</file>